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18288000" cy="10287000"/>
  <p:notesSz cx="6858000" cy="9144000"/>
  <p:embeddedFontLst>
    <p:embeddedFont>
      <p:font typeface="Arial Unicode MS" panose="020B0604020202020204" pitchFamily="34" charset="-128"/>
      <p:regular r:id="rId13"/>
    </p:embeddedFont>
    <p:embeddedFont>
      <p:font typeface="Open Sauce" panose="020B0604020202020204" charset="0"/>
      <p:regular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Bold" panose="00000800000000000000" pitchFamily="2" charset="0"/>
      <p:regular r:id="rId19"/>
      <p:bold r:id="rId20"/>
    </p:embeddedFont>
    <p:embeddedFont>
      <p:font typeface="Telegraf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0255C4-C224-4E38-8B95-89E563262302}" v="141" dt="2024-12-10T19:26:33.9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flipV="1">
            <a:off x="6934200" y="-882150"/>
            <a:ext cx="2317065" cy="495587"/>
            <a:chOff x="-1320497" y="-1048500"/>
            <a:chExt cx="5981113" cy="3573715"/>
          </a:xfrm>
        </p:grpSpPr>
        <p:sp>
          <p:nvSpPr>
            <p:cNvPr id="3" name="Freeform 3"/>
            <p:cNvSpPr/>
            <p:nvPr/>
          </p:nvSpPr>
          <p:spPr>
            <a:xfrm>
              <a:off x="-1320497" y="-1048500"/>
              <a:ext cx="4660616" cy="2525215"/>
            </a:xfrm>
            <a:custGeom>
              <a:avLst/>
              <a:gdLst/>
              <a:ahLst/>
              <a:cxnLst/>
              <a:rect l="l" t="t" r="r" b="b"/>
              <a:pathLst>
                <a:path w="4660616" h="2525215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03986" y="803986"/>
            <a:ext cx="449429" cy="449429"/>
          </a:xfrm>
          <a:custGeom>
            <a:avLst/>
            <a:gdLst/>
            <a:ahLst/>
            <a:cxnLst/>
            <a:rect l="l" t="t" r="r" b="b"/>
            <a:pathLst>
              <a:path w="449429" h="449429">
                <a:moveTo>
                  <a:pt x="0" y="0"/>
                </a:moveTo>
                <a:lnTo>
                  <a:pt x="449428" y="0"/>
                </a:lnTo>
                <a:lnTo>
                  <a:pt x="449428" y="449428"/>
                </a:lnTo>
                <a:lnTo>
                  <a:pt x="0" y="449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06440" y="-259575"/>
            <a:ext cx="12179177" cy="2127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02"/>
              </a:lnSpc>
              <a:spcBef>
                <a:spcPct val="0"/>
              </a:spcBef>
            </a:pPr>
            <a:endParaRPr lang="en-US" sz="7200" b="1" spc="-620" dirty="0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63845" y="768097"/>
            <a:ext cx="2685498" cy="409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1"/>
              </a:lnSpc>
              <a:spcBef>
                <a:spcPct val="0"/>
              </a:spcBef>
            </a:pPr>
            <a:endParaRPr lang="en-US" sz="2422" b="1" spc="-109" dirty="0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496029" y="9002119"/>
            <a:ext cx="1274721" cy="45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841660"/>
            <a:ext cx="1662550" cy="403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51"/>
              </a:lnSpc>
              <a:spcBef>
                <a:spcPct val="0"/>
              </a:spcBef>
            </a:pPr>
            <a:endParaRPr lang="en-US" sz="2251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408122" y="843874"/>
            <a:ext cx="1907082" cy="38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1"/>
              </a:lnSpc>
              <a:spcBef>
                <a:spcPct val="0"/>
              </a:spcBef>
            </a:pPr>
            <a:endParaRPr lang="en-US" sz="225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26729" y="819695"/>
            <a:ext cx="1916881" cy="38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1"/>
              </a:lnSpc>
              <a:spcBef>
                <a:spcPct val="0"/>
              </a:spcBef>
            </a:pPr>
            <a:endParaRPr lang="en-US" sz="225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034325" y="841660"/>
            <a:ext cx="2224975" cy="38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51"/>
              </a:lnSpc>
              <a:spcBef>
                <a:spcPct val="0"/>
              </a:spcBef>
            </a:pPr>
            <a:endParaRPr lang="en-US" sz="225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015B44-6CD8-8665-91CF-4B16A068A1EA}"/>
              </a:ext>
            </a:extLst>
          </p:cNvPr>
          <p:cNvSpPr/>
          <p:nvPr/>
        </p:nvSpPr>
        <p:spPr>
          <a:xfrm>
            <a:off x="803986" y="2085640"/>
            <a:ext cx="1596001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26" name="Picture 2" descr="OmDayal Group of Institutions">
            <a:extLst>
              <a:ext uri="{FF2B5EF4-FFF2-40B4-BE49-F238E27FC236}">
                <a16:creationId xmlns:a16="http://schemas.microsoft.com/office/drawing/2014/main" id="{C342E2C3-53E6-0609-255A-E487C1B8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49" y="552111"/>
            <a:ext cx="17418751" cy="221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8F164F7-C46A-9B3B-AEBA-84E2A62C03A2}"/>
              </a:ext>
            </a:extLst>
          </p:cNvPr>
          <p:cNvSpPr/>
          <p:nvPr/>
        </p:nvSpPr>
        <p:spPr>
          <a:xfrm>
            <a:off x="531792" y="3080585"/>
            <a:ext cx="15773400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Name: </a:t>
            </a:r>
            <a:r>
              <a:rPr lang="en-US" sz="5400" b="1" cap="none" spc="0" dirty="0" err="1">
                <a:ln/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Soumyodip</a:t>
            </a:r>
            <a:r>
              <a:rPr lang="en-US" sz="5400" b="1" cap="none" spc="0" dirty="0">
                <a:ln/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 Thanadar</a:t>
            </a:r>
          </a:p>
          <a:p>
            <a:pPr algn="ctr"/>
            <a:r>
              <a:rPr lang="en-US" sz="5400" b="1" dirty="0">
                <a:ln/>
                <a:solidFill>
                  <a:schemeClr val="tx2">
                    <a:lumMod val="60000"/>
                    <a:lumOff val="40000"/>
                  </a:schemeClr>
                </a:solidFill>
              </a:rPr>
              <a:t>Roll no: 27500122024</a:t>
            </a:r>
          </a:p>
          <a:p>
            <a:pPr algn="ctr"/>
            <a:r>
              <a:rPr lang="en-US" sz="5400" b="1" cap="none" spc="0" dirty="0">
                <a:ln/>
                <a:solidFill>
                  <a:srgbClr val="00B050"/>
                </a:solidFill>
                <a:effectLst/>
              </a:rPr>
              <a:t>Name: Arpan Maity</a:t>
            </a:r>
          </a:p>
          <a:p>
            <a:pPr algn="ctr"/>
            <a:r>
              <a:rPr lang="en-US" sz="5400" b="1" cap="none" spc="0" dirty="0">
                <a:ln/>
                <a:solidFill>
                  <a:srgbClr val="00B050"/>
                </a:solidFill>
                <a:effectLst/>
              </a:rPr>
              <a:t>Roll no: 27500122014</a:t>
            </a:r>
          </a:p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Name: Prasanta Adak</a:t>
            </a:r>
          </a:p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Roll no: 27500123059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FF0357-DB42-4438-609D-1F2FE3788029}"/>
              </a:ext>
            </a:extLst>
          </p:cNvPr>
          <p:cNvSpPr/>
          <p:nvPr/>
        </p:nvSpPr>
        <p:spPr>
          <a:xfrm>
            <a:off x="1752981" y="7958792"/>
            <a:ext cx="13331022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FF0000"/>
                </a:solidFill>
              </a:rPr>
              <a:t>Dept. : Computer Science And Engineering</a:t>
            </a:r>
          </a:p>
          <a:p>
            <a:pPr algn="ctr"/>
            <a:r>
              <a:rPr lang="en-US" sz="5400" b="1" dirty="0">
                <a:ln/>
                <a:solidFill>
                  <a:srgbClr val="FF0000"/>
                </a:solidFill>
              </a:rPr>
              <a:t>Name of project: Library Management System</a:t>
            </a:r>
          </a:p>
          <a:p>
            <a:pPr algn="ctr"/>
            <a:r>
              <a:rPr lang="en-US" sz="5400" b="1" dirty="0">
                <a:ln/>
                <a:solidFill>
                  <a:srgbClr val="FF0000"/>
                </a:solidFill>
              </a:rPr>
              <a:t>Year:3</a:t>
            </a:r>
            <a:r>
              <a:rPr lang="en-US" sz="5400" b="1" baseline="30000" dirty="0">
                <a:ln/>
                <a:solidFill>
                  <a:srgbClr val="FF0000"/>
                </a:solidFill>
              </a:rPr>
              <a:t>rd</a:t>
            </a:r>
            <a:r>
              <a:rPr lang="en-US" sz="5400" b="1" dirty="0">
                <a:ln/>
                <a:solidFill>
                  <a:srgbClr val="FF0000"/>
                </a:solidFill>
              </a:rPr>
              <a:t> year</a:t>
            </a:r>
          </a:p>
          <a:p>
            <a:pPr algn="ctr"/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3986" y="803986"/>
            <a:ext cx="449429" cy="449429"/>
          </a:xfrm>
          <a:custGeom>
            <a:avLst/>
            <a:gdLst/>
            <a:ahLst/>
            <a:cxnLst/>
            <a:rect l="l" t="t" r="r" b="b"/>
            <a:pathLst>
              <a:path w="449429" h="449429">
                <a:moveTo>
                  <a:pt x="0" y="0"/>
                </a:moveTo>
                <a:lnTo>
                  <a:pt x="449428" y="0"/>
                </a:lnTo>
                <a:lnTo>
                  <a:pt x="449428" y="449428"/>
                </a:lnTo>
                <a:lnTo>
                  <a:pt x="0" y="449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176657" y="1984684"/>
            <a:ext cx="6264589" cy="7599836"/>
            <a:chOff x="0" y="0"/>
            <a:chExt cx="1649933" cy="20016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49933" cy="2001603"/>
            </a:xfrm>
            <a:custGeom>
              <a:avLst/>
              <a:gdLst/>
              <a:ahLst/>
              <a:cxnLst/>
              <a:rect l="l" t="t" r="r" b="b"/>
              <a:pathLst>
                <a:path w="1649933" h="2001603">
                  <a:moveTo>
                    <a:pt x="51905" y="0"/>
                  </a:moveTo>
                  <a:lnTo>
                    <a:pt x="1598028" y="0"/>
                  </a:lnTo>
                  <a:cubicBezTo>
                    <a:pt x="1611794" y="0"/>
                    <a:pt x="1624996" y="5468"/>
                    <a:pt x="1634730" y="15202"/>
                  </a:cubicBezTo>
                  <a:cubicBezTo>
                    <a:pt x="1644464" y="24936"/>
                    <a:pt x="1649933" y="38139"/>
                    <a:pt x="1649933" y="51905"/>
                  </a:cubicBezTo>
                  <a:lnTo>
                    <a:pt x="1649933" y="1949698"/>
                  </a:lnTo>
                  <a:cubicBezTo>
                    <a:pt x="1649933" y="1963464"/>
                    <a:pt x="1644464" y="1976666"/>
                    <a:pt x="1634730" y="1986400"/>
                  </a:cubicBezTo>
                  <a:cubicBezTo>
                    <a:pt x="1624996" y="1996134"/>
                    <a:pt x="1611794" y="2001603"/>
                    <a:pt x="1598028" y="2001603"/>
                  </a:cubicBezTo>
                  <a:lnTo>
                    <a:pt x="51905" y="2001603"/>
                  </a:lnTo>
                  <a:cubicBezTo>
                    <a:pt x="23238" y="2001603"/>
                    <a:pt x="0" y="1978364"/>
                    <a:pt x="0" y="1949698"/>
                  </a:cubicBezTo>
                  <a:lnTo>
                    <a:pt x="0" y="51905"/>
                  </a:lnTo>
                  <a:cubicBezTo>
                    <a:pt x="0" y="38139"/>
                    <a:pt x="5468" y="24936"/>
                    <a:pt x="15202" y="15202"/>
                  </a:cubicBezTo>
                  <a:cubicBezTo>
                    <a:pt x="24936" y="5468"/>
                    <a:pt x="38139" y="0"/>
                    <a:pt x="519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649933" cy="20682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04801" y="803986"/>
            <a:ext cx="8105992" cy="4822078"/>
            <a:chOff x="0" y="0"/>
            <a:chExt cx="2079814" cy="10610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79814" cy="1061017"/>
            </a:xfrm>
            <a:custGeom>
              <a:avLst/>
              <a:gdLst/>
              <a:ahLst/>
              <a:cxnLst/>
              <a:rect l="l" t="t" r="r" b="b"/>
              <a:pathLst>
                <a:path w="2079814" h="1061017">
                  <a:moveTo>
                    <a:pt x="54902" y="0"/>
                  </a:moveTo>
                  <a:lnTo>
                    <a:pt x="2024913" y="0"/>
                  </a:lnTo>
                  <a:cubicBezTo>
                    <a:pt x="2039473" y="0"/>
                    <a:pt x="2053438" y="5784"/>
                    <a:pt x="2063734" y="16080"/>
                  </a:cubicBezTo>
                  <a:cubicBezTo>
                    <a:pt x="2074030" y="26376"/>
                    <a:pt x="2079814" y="40341"/>
                    <a:pt x="2079814" y="54902"/>
                  </a:cubicBezTo>
                  <a:lnTo>
                    <a:pt x="2079814" y="1006115"/>
                  </a:lnTo>
                  <a:cubicBezTo>
                    <a:pt x="2079814" y="1036436"/>
                    <a:pt x="2055234" y="1061017"/>
                    <a:pt x="2024913" y="1061017"/>
                  </a:cubicBezTo>
                  <a:lnTo>
                    <a:pt x="54902" y="1061017"/>
                  </a:lnTo>
                  <a:cubicBezTo>
                    <a:pt x="24580" y="1061017"/>
                    <a:pt x="0" y="1036436"/>
                    <a:pt x="0" y="1006115"/>
                  </a:cubicBezTo>
                  <a:lnTo>
                    <a:pt x="0" y="54902"/>
                  </a:lnTo>
                  <a:cubicBezTo>
                    <a:pt x="0" y="40341"/>
                    <a:pt x="5784" y="26376"/>
                    <a:pt x="16080" y="16080"/>
                  </a:cubicBezTo>
                  <a:cubicBezTo>
                    <a:pt x="26376" y="5784"/>
                    <a:pt x="40341" y="0"/>
                    <a:pt x="549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079814" cy="1127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3986" y="6373187"/>
            <a:ext cx="7896795" cy="3149874"/>
            <a:chOff x="0" y="0"/>
            <a:chExt cx="2079814" cy="8295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79814" cy="829596"/>
            </a:xfrm>
            <a:custGeom>
              <a:avLst/>
              <a:gdLst/>
              <a:ahLst/>
              <a:cxnLst/>
              <a:rect l="l" t="t" r="r" b="b"/>
              <a:pathLst>
                <a:path w="2079814" h="829596">
                  <a:moveTo>
                    <a:pt x="54902" y="0"/>
                  </a:moveTo>
                  <a:lnTo>
                    <a:pt x="2024913" y="0"/>
                  </a:lnTo>
                  <a:cubicBezTo>
                    <a:pt x="2039473" y="0"/>
                    <a:pt x="2053438" y="5784"/>
                    <a:pt x="2063734" y="16080"/>
                  </a:cubicBezTo>
                  <a:cubicBezTo>
                    <a:pt x="2074030" y="26376"/>
                    <a:pt x="2079814" y="40341"/>
                    <a:pt x="2079814" y="54902"/>
                  </a:cubicBezTo>
                  <a:lnTo>
                    <a:pt x="2079814" y="774695"/>
                  </a:lnTo>
                  <a:cubicBezTo>
                    <a:pt x="2079814" y="805016"/>
                    <a:pt x="2055234" y="829596"/>
                    <a:pt x="2024913" y="829596"/>
                  </a:cubicBezTo>
                  <a:lnTo>
                    <a:pt x="54902" y="829596"/>
                  </a:lnTo>
                  <a:cubicBezTo>
                    <a:pt x="40341" y="829596"/>
                    <a:pt x="26376" y="823812"/>
                    <a:pt x="16080" y="813516"/>
                  </a:cubicBezTo>
                  <a:cubicBezTo>
                    <a:pt x="5784" y="803220"/>
                    <a:pt x="0" y="789256"/>
                    <a:pt x="0" y="774695"/>
                  </a:cubicBezTo>
                  <a:lnTo>
                    <a:pt x="0" y="54902"/>
                  </a:lnTo>
                  <a:cubicBezTo>
                    <a:pt x="0" y="40341"/>
                    <a:pt x="5784" y="26376"/>
                    <a:pt x="16080" y="16080"/>
                  </a:cubicBezTo>
                  <a:cubicBezTo>
                    <a:pt x="26376" y="5784"/>
                    <a:pt x="40341" y="0"/>
                    <a:pt x="549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2079814" cy="89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043233" y="2682627"/>
            <a:ext cx="4632148" cy="311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 can see our library </a:t>
            </a:r>
            <a:r>
              <a:rPr lang="en-US" sz="24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manjmenst</a:t>
            </a: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sytem</a:t>
            </a: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project code</a:t>
            </a:r>
          </a:p>
          <a:p>
            <a:pPr algn="just">
              <a:lnSpc>
                <a:spcPts val="3499"/>
              </a:lnSpc>
            </a:pPr>
            <a:r>
              <a:rPr lang="en-US" sz="24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Gihhub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link</a:t>
            </a: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https://github.com/SoumyodipThanadar/omdayallibrary.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3985" y="6345973"/>
            <a:ext cx="7606807" cy="3161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UI Design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Simple and User-Friendly Interface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: Clean layout with clear navigation and color scheme for easy access to features.</a:t>
            </a:r>
          </a:p>
          <a:p>
            <a:pPr algn="just">
              <a:lnSpc>
                <a:spcPts val="7326"/>
              </a:lnSpc>
            </a:pPr>
            <a:endParaRPr lang="en-US" sz="7182" b="1" spc="-323" dirty="0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0355586-858C-3985-5E89-9223D4B15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397" y="1312822"/>
            <a:ext cx="64008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User Registration &amp; Login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: Secure access with username and password.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Book Management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: Add, delete, and display available books.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Book Borrowing &amp; Returning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: Real-time tracking of borrowed and returned books.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Availability Check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Ensures no borrowing of unavailable books.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803986" y="803986"/>
            <a:ext cx="449429" cy="449429"/>
          </a:xfrm>
          <a:custGeom>
            <a:avLst/>
            <a:gdLst/>
            <a:ahLst/>
            <a:cxnLst/>
            <a:rect l="l" t="t" r="r" b="b"/>
            <a:pathLst>
              <a:path w="449429" h="449429">
                <a:moveTo>
                  <a:pt x="0" y="0"/>
                </a:moveTo>
                <a:lnTo>
                  <a:pt x="449428" y="0"/>
                </a:lnTo>
                <a:lnTo>
                  <a:pt x="449428" y="449428"/>
                </a:lnTo>
                <a:lnTo>
                  <a:pt x="0" y="449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54412" y="3687473"/>
            <a:ext cx="12179177" cy="250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02"/>
              </a:lnSpc>
              <a:spcBef>
                <a:spcPct val="0"/>
              </a:spcBef>
            </a:pPr>
            <a:r>
              <a:rPr lang="en-US" sz="13787" b="1" spc="-62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5489" y="8994425"/>
            <a:ext cx="4747340" cy="45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www.reallygreatsite.com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11960" y="9002119"/>
            <a:ext cx="4747340" cy="45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hello@reallygreatsite.com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96029" y="9002119"/>
            <a:ext cx="1274721" cy="45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841660"/>
            <a:ext cx="1662550" cy="38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51"/>
              </a:lnSpc>
              <a:spcBef>
                <a:spcPct val="0"/>
              </a:spcBef>
            </a:pPr>
            <a:r>
              <a:rPr lang="en-US" sz="225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08122" y="843874"/>
            <a:ext cx="1907082" cy="38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1"/>
              </a:lnSpc>
              <a:spcBef>
                <a:spcPct val="0"/>
              </a:spcBef>
            </a:pPr>
            <a:r>
              <a:rPr lang="en-US" sz="225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26729" y="819695"/>
            <a:ext cx="1916881" cy="409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034325" y="841660"/>
            <a:ext cx="2224975" cy="409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51"/>
              </a:lnSpc>
              <a:spcBef>
                <a:spcPct val="0"/>
              </a:spcBef>
            </a:pPr>
            <a:r>
              <a:rPr lang="en-US" sz="225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Others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0724D8-7ADD-E9E7-3021-E649F950B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7200" y="-2278617"/>
            <a:ext cx="18745199" cy="148442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3986" y="803986"/>
            <a:ext cx="449429" cy="449429"/>
          </a:xfrm>
          <a:custGeom>
            <a:avLst/>
            <a:gdLst/>
            <a:ahLst/>
            <a:cxnLst/>
            <a:rect l="l" t="t" r="r" b="b"/>
            <a:pathLst>
              <a:path w="449429" h="449429">
                <a:moveTo>
                  <a:pt x="0" y="0"/>
                </a:moveTo>
                <a:lnTo>
                  <a:pt x="449428" y="0"/>
                </a:lnTo>
                <a:lnTo>
                  <a:pt x="449428" y="449428"/>
                </a:lnTo>
                <a:lnTo>
                  <a:pt x="0" y="449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400" y="571500"/>
            <a:ext cx="9293347" cy="8985007"/>
            <a:chOff x="0" y="0"/>
            <a:chExt cx="2276019" cy="19750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75275" y="3848100"/>
            <a:ext cx="7524688" cy="5708407"/>
            <a:chOff x="0" y="0"/>
            <a:chExt cx="1981811" cy="7194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 dirty="0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57199" y="3310813"/>
            <a:ext cx="8874181" cy="4525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4400" dirty="0">
                <a:solidFill>
                  <a:srgbClr val="00B0F0"/>
                </a:solidFill>
              </a:rPr>
              <a:t>Python is a high-level, interpreted programming language known for its simplicity and readability. It supports multiple programming paradigms, including procedural, object-oriented, and functional programming. Python is often used for web development, data analysis, artificial intelligence (AI), machine learning (ML), automation, and more</a:t>
            </a:r>
            <a:r>
              <a:rPr lang="en-US" sz="4000" dirty="0">
                <a:solidFill>
                  <a:srgbClr val="00B0F0"/>
                </a:solidFill>
              </a:rPr>
              <a:t>.</a:t>
            </a:r>
            <a:endParaRPr lang="en-US" sz="3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363200" y="4049223"/>
            <a:ext cx="6230604" cy="700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866"/>
              </a:lnSpc>
            </a:pPr>
            <a:r>
              <a:rPr lang="en-IN" sz="3600" b="1" dirty="0"/>
              <a:t>Real-life Applications of Python</a:t>
            </a:r>
            <a:r>
              <a:rPr lang="en-IN" sz="3600" dirty="0"/>
              <a:t>:</a:t>
            </a:r>
          </a:p>
          <a:p>
            <a:pPr algn="just">
              <a:lnSpc>
                <a:spcPts val="6866"/>
              </a:lnSpc>
            </a:pPr>
            <a:r>
              <a:rPr lang="en-IN" sz="3600" b="1" dirty="0"/>
              <a:t>Web Development</a:t>
            </a:r>
          </a:p>
          <a:p>
            <a:pPr algn="just">
              <a:lnSpc>
                <a:spcPts val="6866"/>
              </a:lnSpc>
            </a:pPr>
            <a:r>
              <a:rPr lang="en-IN" sz="3600" b="1" dirty="0"/>
              <a:t>Data Science &amp; Analytics</a:t>
            </a:r>
            <a:r>
              <a:rPr lang="en-IN" sz="3600" dirty="0"/>
              <a:t>: </a:t>
            </a:r>
          </a:p>
          <a:p>
            <a:pPr algn="just">
              <a:lnSpc>
                <a:spcPts val="6866"/>
              </a:lnSpc>
            </a:pPr>
            <a:r>
              <a:rPr lang="en-IN" sz="3600" b="1" dirty="0"/>
              <a:t>Artificial Intelligence (AI) &amp; Machine Learning  (ML)</a:t>
            </a:r>
          </a:p>
          <a:p>
            <a:pPr algn="just">
              <a:lnSpc>
                <a:spcPts val="6866"/>
              </a:lnSpc>
            </a:pPr>
            <a:r>
              <a:rPr lang="en-IN" sz="3600" b="1" dirty="0"/>
              <a:t>Automation</a:t>
            </a:r>
          </a:p>
          <a:p>
            <a:pPr algn="just">
              <a:lnSpc>
                <a:spcPts val="6866"/>
              </a:lnSpc>
            </a:pPr>
            <a:endParaRPr lang="en-IN" sz="3600" dirty="0"/>
          </a:p>
          <a:p>
            <a:pPr algn="just">
              <a:lnSpc>
                <a:spcPts val="6866"/>
              </a:lnSpc>
            </a:pPr>
            <a:endParaRPr lang="en-US" sz="4904" spc="-215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36643" y="1014454"/>
            <a:ext cx="7719401" cy="2085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7919" b="1" spc="-356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What is python Programming?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4242CE-C8ED-248C-FCAB-0A80208A5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3200" y="538843"/>
            <a:ext cx="3962400" cy="27719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262C66-DE2F-12AF-2F22-5692E149E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6875" y="212513"/>
            <a:ext cx="4379048" cy="353502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2B7A704-C953-785F-2489-8996E3728E24}"/>
              </a:ext>
            </a:extLst>
          </p:cNvPr>
          <p:cNvSpPr txBox="1"/>
          <p:nvPr/>
        </p:nvSpPr>
        <p:spPr>
          <a:xfrm>
            <a:off x="11116302" y="3030967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FFFF00"/>
                </a:solidFill>
              </a:rPr>
              <a:t>Mentor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07597" y="647700"/>
            <a:ext cx="11451803" cy="9639300"/>
            <a:chOff x="0" y="0"/>
            <a:chExt cx="2864571" cy="19668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4571" cy="196686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74246" y="320936"/>
            <a:ext cx="10804153" cy="9966063"/>
            <a:chOff x="0" y="-66675"/>
            <a:chExt cx="1386636" cy="20335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14400" y="3888213"/>
            <a:ext cx="2831507" cy="2831507"/>
          </a:xfrm>
          <a:custGeom>
            <a:avLst/>
            <a:gdLst/>
            <a:ahLst/>
            <a:cxnLst/>
            <a:rect l="l" t="t" r="r" b="b"/>
            <a:pathLst>
              <a:path w="2831507" h="2831507">
                <a:moveTo>
                  <a:pt x="0" y="0"/>
                </a:moveTo>
                <a:lnTo>
                  <a:pt x="2831507" y="0"/>
                </a:lnTo>
                <a:lnTo>
                  <a:pt x="2831507" y="2831507"/>
                </a:lnTo>
                <a:lnTo>
                  <a:pt x="0" y="283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269299" y="801786"/>
            <a:ext cx="8967939" cy="9905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History of SQL: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1970s: The concept of a relational database system was introduced by Dr. Edgar F. Codd, a computer scientist working at IBM. He proposed the relational model for managing data in a structured format.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1974: IBM developed SEQUEL (Structured English Query Language), a language designed to manage and query relational databases, based on Dr. Codd's theories.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1979: IBM's System R was the first relational database management system (RDBMS) to implement SQL.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1986: The American National Standards Institute (ANSI) standardized SQL, which led to its widespread adoption. This version was called SQL-86</a:t>
            </a:r>
            <a:r>
              <a:rPr lang="en-US" sz="2800" dirty="0">
                <a:solidFill>
                  <a:srgbClr val="00B050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1989-1992: Several versions of SQL were released, including SQL-89 and SQL-92, with improvements in functionality and compliance</a:t>
            </a:r>
            <a:r>
              <a:rPr lang="en-US" sz="2800" dirty="0">
                <a:solidFill>
                  <a:srgbClr val="00B0F0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1999: The SQL:1999 standard added object-oriented features and greater support for procedural programming.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2000s and Beyond: SQL continued to evolve, with modern versions like SQL:2003, SQL:2008, and newer additions, introducing features for XML handling, window functions, and mor</a:t>
            </a:r>
          </a:p>
          <a:p>
            <a:pPr algn="just">
              <a:lnSpc>
                <a:spcPts val="3499"/>
              </a:lnSpc>
            </a:pPr>
            <a:endParaRPr lang="en-US" sz="24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655160" y="2566685"/>
            <a:ext cx="9315752" cy="196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74"/>
              </a:lnSpc>
            </a:pPr>
            <a:r>
              <a:rPr lang="en-US" sz="14877" b="1" spc="-669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02ED0A72-06DF-1AD7-D975-D85B56370054}"/>
              </a:ext>
            </a:extLst>
          </p:cNvPr>
          <p:cNvGrpSpPr/>
          <p:nvPr/>
        </p:nvGrpSpPr>
        <p:grpSpPr>
          <a:xfrm>
            <a:off x="961714" y="647699"/>
            <a:ext cx="5264882" cy="9076930"/>
            <a:chOff x="0" y="-66675"/>
            <a:chExt cx="1386636" cy="2033544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9DA2C780-DF1F-88FC-59C9-2AC5CDA4373C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C85F49A6-A659-F5E8-8FFB-935878292AE8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55391BB-91BD-C63A-ED7D-281784E0162E}"/>
              </a:ext>
            </a:extLst>
          </p:cNvPr>
          <p:cNvSpPr txBox="1"/>
          <p:nvPr/>
        </p:nvSpPr>
        <p:spPr>
          <a:xfrm>
            <a:off x="1271303" y="1190738"/>
            <a:ext cx="45568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Why SQL for Our Library Management System</a:t>
            </a:r>
            <a:r>
              <a:rPr lang="en-US" dirty="0"/>
              <a:t>?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E8737E-6E50-0A9A-1A22-90A2DFDF5B91}"/>
              </a:ext>
            </a:extLst>
          </p:cNvPr>
          <p:cNvSpPr txBox="1"/>
          <p:nvPr/>
        </p:nvSpPr>
        <p:spPr>
          <a:xfrm>
            <a:off x="1271303" y="2513384"/>
            <a:ext cx="462880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We are using SQL with Python for our Library Management System because: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00"/>
                </a:solidFill>
              </a:rPr>
              <a:t>Structured Data</a:t>
            </a:r>
            <a:r>
              <a:rPr lang="en-US" sz="2400" b="1" dirty="0"/>
              <a:t>: SQL handles structured data with clear relationships, perfect for books, members, and transactions.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00"/>
                </a:solidFill>
              </a:rPr>
              <a:t>Ease of Use:</a:t>
            </a:r>
            <a:r>
              <a:rPr lang="en-US" sz="2400" b="1" dirty="0"/>
              <a:t> SQL’s syntax is simple and integrates seamlessly with Python libraries like SQLite3.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00"/>
                </a:solidFill>
              </a:rPr>
              <a:t>Reliability</a:t>
            </a:r>
            <a:r>
              <a:rPr lang="en-US" sz="2400" b="1" dirty="0"/>
              <a:t>: SQL databases are ACID-compliant, ensuring data accuracy and consistency.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00"/>
                </a:solidFill>
              </a:rPr>
              <a:t>Scalability</a:t>
            </a:r>
            <a:r>
              <a:rPr lang="en-US" sz="2400" b="1" dirty="0"/>
              <a:t>: SQL can handle growing data as the library expands.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3B0EC4F-BDEB-BA72-A6A5-D3164BB08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2400" y="3479714"/>
            <a:ext cx="2652836" cy="166378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5DD9BB8-AC3B-60DF-8208-A54455139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376" y="8126603"/>
            <a:ext cx="3567787" cy="16637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864942" y="531999"/>
            <a:ext cx="6301476" cy="6883190"/>
            <a:chOff x="0" y="0"/>
            <a:chExt cx="1659648" cy="15568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59648" cy="1556868"/>
            </a:xfrm>
            <a:custGeom>
              <a:avLst/>
              <a:gdLst/>
              <a:ahLst/>
              <a:cxnLst/>
              <a:rect l="l" t="t" r="r" b="b"/>
              <a:pathLst>
                <a:path w="1659648" h="1556868">
                  <a:moveTo>
                    <a:pt x="68801" y="0"/>
                  </a:moveTo>
                  <a:lnTo>
                    <a:pt x="1590847" y="0"/>
                  </a:lnTo>
                  <a:cubicBezTo>
                    <a:pt x="1609094" y="0"/>
                    <a:pt x="1626594" y="7249"/>
                    <a:pt x="1639497" y="20151"/>
                  </a:cubicBezTo>
                  <a:cubicBezTo>
                    <a:pt x="1652399" y="33054"/>
                    <a:pt x="1659648" y="50554"/>
                    <a:pt x="1659648" y="68801"/>
                  </a:cubicBezTo>
                  <a:lnTo>
                    <a:pt x="1659648" y="1488067"/>
                  </a:lnTo>
                  <a:cubicBezTo>
                    <a:pt x="1659648" y="1506314"/>
                    <a:pt x="1652399" y="1523814"/>
                    <a:pt x="1639497" y="1536717"/>
                  </a:cubicBezTo>
                  <a:cubicBezTo>
                    <a:pt x="1626594" y="1549620"/>
                    <a:pt x="1609094" y="1556868"/>
                    <a:pt x="1590847" y="1556868"/>
                  </a:cubicBezTo>
                  <a:lnTo>
                    <a:pt x="68801" y="1556868"/>
                  </a:lnTo>
                  <a:cubicBezTo>
                    <a:pt x="50554" y="1556868"/>
                    <a:pt x="33054" y="1549620"/>
                    <a:pt x="20151" y="1536717"/>
                  </a:cubicBezTo>
                  <a:cubicBezTo>
                    <a:pt x="7249" y="1523814"/>
                    <a:pt x="0" y="1506314"/>
                    <a:pt x="0" y="1488067"/>
                  </a:cubicBezTo>
                  <a:lnTo>
                    <a:pt x="0" y="68801"/>
                  </a:lnTo>
                  <a:cubicBezTo>
                    <a:pt x="0" y="50554"/>
                    <a:pt x="7249" y="33054"/>
                    <a:pt x="20151" y="20151"/>
                  </a:cubicBezTo>
                  <a:cubicBezTo>
                    <a:pt x="33054" y="7249"/>
                    <a:pt x="50554" y="0"/>
                    <a:pt x="6880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659648" cy="1623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239001" y="543043"/>
            <a:ext cx="10097964" cy="6581657"/>
            <a:chOff x="-6323" y="-251906"/>
            <a:chExt cx="2582969" cy="1908649"/>
          </a:xfrm>
        </p:grpSpPr>
        <p:sp>
          <p:nvSpPr>
            <p:cNvPr id="12" name="Freeform 12"/>
            <p:cNvSpPr/>
            <p:nvPr/>
          </p:nvSpPr>
          <p:spPr>
            <a:xfrm>
              <a:off x="-6323" y="-251906"/>
              <a:ext cx="2543446" cy="1908649"/>
            </a:xfrm>
            <a:custGeom>
              <a:avLst/>
              <a:gdLst/>
              <a:ahLst/>
              <a:cxnLst/>
              <a:rect l="l" t="t" r="r" b="b"/>
              <a:pathLst>
                <a:path w="2576646" h="1540685">
                  <a:moveTo>
                    <a:pt x="44315" y="0"/>
                  </a:moveTo>
                  <a:lnTo>
                    <a:pt x="2532331" y="0"/>
                  </a:lnTo>
                  <a:cubicBezTo>
                    <a:pt x="2556806" y="0"/>
                    <a:pt x="2576646" y="19841"/>
                    <a:pt x="2576646" y="44315"/>
                  </a:cubicBezTo>
                  <a:lnTo>
                    <a:pt x="2576646" y="1496370"/>
                  </a:lnTo>
                  <a:cubicBezTo>
                    <a:pt x="2576646" y="1508123"/>
                    <a:pt x="2571977" y="1519395"/>
                    <a:pt x="2563667" y="1527705"/>
                  </a:cubicBezTo>
                  <a:cubicBezTo>
                    <a:pt x="2555356" y="1536016"/>
                    <a:pt x="2544084" y="1540685"/>
                    <a:pt x="2532331" y="1540685"/>
                  </a:cubicBezTo>
                  <a:lnTo>
                    <a:pt x="44315" y="1540685"/>
                  </a:lnTo>
                  <a:cubicBezTo>
                    <a:pt x="32562" y="1540685"/>
                    <a:pt x="21290" y="1536016"/>
                    <a:pt x="12980" y="1527705"/>
                  </a:cubicBezTo>
                  <a:cubicBezTo>
                    <a:pt x="4669" y="1519395"/>
                    <a:pt x="0" y="1508123"/>
                    <a:pt x="0" y="1496370"/>
                  </a:cubicBezTo>
                  <a:lnTo>
                    <a:pt x="0" y="44315"/>
                  </a:lnTo>
                  <a:cubicBezTo>
                    <a:pt x="0" y="32562"/>
                    <a:pt x="4669" y="21290"/>
                    <a:pt x="12980" y="12980"/>
                  </a:cubicBezTo>
                  <a:cubicBezTo>
                    <a:pt x="21290" y="4669"/>
                    <a:pt x="32562" y="0"/>
                    <a:pt x="4431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576646" cy="1607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411978" y="2493287"/>
            <a:ext cx="8269119" cy="4097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IN" sz="4800" dirty="0">
                <a:solidFill>
                  <a:schemeClr val="bg1">
                    <a:lumMod val="95000"/>
                  </a:schemeClr>
                </a:solidFill>
              </a:rPr>
              <a:t>Self-Contained:</a:t>
            </a:r>
          </a:p>
          <a:p>
            <a:pPr algn="just">
              <a:lnSpc>
                <a:spcPts val="3499"/>
              </a:lnSpc>
            </a:pPr>
            <a:endParaRPr lang="en-IN" sz="48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lnSpc>
                <a:spcPts val="3499"/>
              </a:lnSpc>
            </a:pPr>
            <a:r>
              <a:rPr lang="en-IN" sz="4800" dirty="0">
                <a:solidFill>
                  <a:schemeClr val="bg1">
                    <a:lumMod val="95000"/>
                  </a:schemeClr>
                </a:solidFill>
              </a:rPr>
              <a:t>Serverless:</a:t>
            </a:r>
          </a:p>
          <a:p>
            <a:pPr algn="just">
              <a:lnSpc>
                <a:spcPts val="3499"/>
              </a:lnSpc>
            </a:pPr>
            <a:endParaRPr lang="en-IN" sz="48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lnSpc>
                <a:spcPts val="3499"/>
              </a:lnSpc>
            </a:pPr>
            <a:r>
              <a:rPr lang="en-IN" sz="4800" dirty="0">
                <a:solidFill>
                  <a:schemeClr val="bg1">
                    <a:lumMod val="95000"/>
                  </a:schemeClr>
                </a:solidFill>
              </a:rPr>
              <a:t>Transactional:</a:t>
            </a:r>
          </a:p>
          <a:p>
            <a:pPr algn="just">
              <a:lnSpc>
                <a:spcPts val="3499"/>
              </a:lnSpc>
            </a:pPr>
            <a:endParaRPr lang="en-IN" sz="48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lnSpc>
                <a:spcPts val="3499"/>
              </a:lnSpc>
            </a:pPr>
            <a:r>
              <a:rPr lang="en-IN" sz="4800" dirty="0">
                <a:solidFill>
                  <a:schemeClr val="bg1">
                    <a:lumMod val="95000"/>
                  </a:schemeClr>
                </a:solidFill>
              </a:rPr>
              <a:t>Cross-Platform:</a:t>
            </a:r>
          </a:p>
          <a:p>
            <a:pPr algn="just">
              <a:lnSpc>
                <a:spcPts val="3499"/>
              </a:lnSpc>
            </a:pPr>
            <a:endParaRPr lang="en-IN" sz="48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lnSpc>
                <a:spcPts val="3499"/>
              </a:lnSpc>
            </a:pPr>
            <a:r>
              <a:rPr lang="en-IN" sz="4800" dirty="0">
                <a:solidFill>
                  <a:schemeClr val="bg1">
                    <a:lumMod val="95000"/>
                  </a:schemeClr>
                </a:solidFill>
              </a:rPr>
              <a:t>Open Source</a:t>
            </a:r>
            <a:endParaRPr lang="en-US" sz="4400" dirty="0">
              <a:solidFill>
                <a:schemeClr val="bg1">
                  <a:lumMod val="9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030112" y="789355"/>
            <a:ext cx="8656428" cy="1049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Key Features of SQLite 3</a:t>
            </a:r>
            <a:r>
              <a:rPr lang="en-US" sz="8000" dirty="0"/>
              <a:t>:</a:t>
            </a:r>
            <a:endParaRPr lang="en-US" sz="7919" b="1" spc="-356" dirty="0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77852" y="3826046"/>
            <a:ext cx="4320610" cy="101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76"/>
              </a:lnSpc>
            </a:pPr>
            <a:endParaRPr lang="en-US" sz="6197" spc="-272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102AE1-0851-C18C-8A71-AC586F78E72C}"/>
              </a:ext>
            </a:extLst>
          </p:cNvPr>
          <p:cNvSpPr txBox="1"/>
          <p:nvPr/>
        </p:nvSpPr>
        <p:spPr>
          <a:xfrm>
            <a:off x="1101101" y="1082653"/>
            <a:ext cx="599273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SQLite 3 is a widely used, lightweight, and self-contained relational database management system (RDBMS</a:t>
            </a:r>
            <a:r>
              <a:rPr lang="en-US" sz="2800" b="1" dirty="0">
                <a:solidFill>
                  <a:schemeClr val="bg1"/>
                </a:solidFill>
              </a:rPr>
              <a:t>). It is unique in that it is serverless, zero-configuration, and fully embedded into the application using it. SQLite uses a simple file-based architecture, storing the entire database (including tables, indexes, and the data) in a single disk file.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37170ED2-0E58-3510-640A-5475A6321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7851" y="7424678"/>
            <a:ext cx="14439877" cy="233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Embedded databases in mobile and desktop                   applications.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Prototyping and testing for larger database systems.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00" y="0"/>
            <a:ext cx="17695777" cy="11563500"/>
            <a:chOff x="0" y="-38100"/>
            <a:chExt cx="4660616" cy="25633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616" cy="2525215"/>
            </a:xfrm>
            <a:custGeom>
              <a:avLst/>
              <a:gdLst/>
              <a:ahLst/>
              <a:cxnLst/>
              <a:rect l="l" t="t" r="r" b="b"/>
              <a:pathLst>
                <a:path w="4660616" h="2525215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03986" y="803986"/>
            <a:ext cx="449429" cy="449429"/>
          </a:xfrm>
          <a:custGeom>
            <a:avLst/>
            <a:gdLst/>
            <a:ahLst/>
            <a:cxnLst/>
            <a:rect l="l" t="t" r="r" b="b"/>
            <a:pathLst>
              <a:path w="449429" h="449429">
                <a:moveTo>
                  <a:pt x="0" y="0"/>
                </a:moveTo>
                <a:lnTo>
                  <a:pt x="449428" y="0"/>
                </a:lnTo>
                <a:lnTo>
                  <a:pt x="449428" y="449428"/>
                </a:lnTo>
                <a:lnTo>
                  <a:pt x="0" y="449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63845" y="768097"/>
            <a:ext cx="2685498" cy="409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1"/>
              </a:lnSpc>
              <a:spcBef>
                <a:spcPct val="0"/>
              </a:spcBef>
            </a:pPr>
            <a:endParaRPr lang="en-US" sz="2422" b="1" spc="-109" dirty="0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00" y="841660"/>
            <a:ext cx="1662550" cy="38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51"/>
              </a:lnSpc>
              <a:spcBef>
                <a:spcPct val="0"/>
              </a:spcBef>
            </a:pPr>
            <a:endParaRPr lang="en-US" sz="225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08122" y="843874"/>
            <a:ext cx="1907082" cy="38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1"/>
              </a:lnSpc>
              <a:spcBef>
                <a:spcPct val="0"/>
              </a:spcBef>
            </a:pPr>
            <a:endParaRPr lang="en-US" sz="225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726729" y="819695"/>
            <a:ext cx="1916881" cy="38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1"/>
              </a:lnSpc>
              <a:spcBef>
                <a:spcPct val="0"/>
              </a:spcBef>
            </a:pPr>
            <a:endParaRPr lang="en-US" sz="2251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034325" y="841660"/>
            <a:ext cx="2224975" cy="38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51"/>
              </a:lnSpc>
              <a:spcBef>
                <a:spcPct val="0"/>
              </a:spcBef>
            </a:pPr>
            <a:endParaRPr lang="en-US" sz="225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03986" y="2522049"/>
            <a:ext cx="16648096" cy="100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1"/>
              </a:lnSpc>
            </a:pPr>
            <a:endParaRPr lang="en-US" sz="7599" b="1" spc="-341" dirty="0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6A5449EA-8087-FF76-45C4-EA4F6E0E2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400" y="264722"/>
            <a:ext cx="1098774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Python's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sqlite3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module is used to interact with SQLite databases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A15841B-02C2-6F1D-285D-0322E9E2F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1262714"/>
            <a:ext cx="7098805" cy="804722"/>
          </a:xfrm>
          <a:prstGeom prst="rect">
            <a:avLst/>
          </a:prstGeom>
        </p:spPr>
      </p:pic>
      <p:sp>
        <p:nvSpPr>
          <p:cNvPr id="34" name="Rectangle 14">
            <a:extLst>
              <a:ext uri="{FF2B5EF4-FFF2-40B4-BE49-F238E27FC236}">
                <a16:creationId xmlns:a16="http://schemas.microsoft.com/office/drawing/2014/main" id="{4763F1FC-665D-2E08-3B47-CB9AEB50C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Use the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connect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 method to connect to an SQLite database. If the specified database file doesn't exist, it will be created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16">
            <a:extLst>
              <a:ext uri="{FF2B5EF4-FFF2-40B4-BE49-F238E27FC236}">
                <a16:creationId xmlns:a16="http://schemas.microsoft.com/office/drawing/2014/main" id="{23918BE8-11B0-E464-D7EB-9A9A47E67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the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connect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method to connect to an SQLite database. If the specified database file doesn't exist, it will be created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FF81A46-2DEC-000B-3DD1-7CE2D25DBCE0}"/>
              </a:ext>
            </a:extLst>
          </p:cNvPr>
          <p:cNvSpPr/>
          <p:nvPr/>
        </p:nvSpPr>
        <p:spPr>
          <a:xfrm>
            <a:off x="359348" y="4681835"/>
            <a:ext cx="175692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A cursor allows you to execute SQL commands and fetch data</a:t>
            </a:r>
            <a:r>
              <a:rPr lang="en-US" sz="5400" dirty="0"/>
              <a:t>.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7785C61-A170-E363-9CB2-695D6A4C7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025" y="5740253"/>
            <a:ext cx="11706115" cy="1232047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1B8130A-8AA1-E200-DA18-C9D628FC4C46}"/>
              </a:ext>
            </a:extLst>
          </p:cNvPr>
          <p:cNvSpPr/>
          <p:nvPr/>
        </p:nvSpPr>
        <p:spPr>
          <a:xfrm>
            <a:off x="127724" y="2606240"/>
            <a:ext cx="166201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Use the connect method to connect to an </a:t>
            </a:r>
            <a:r>
              <a:rPr lang="en-US" sz="5400" b="1" cap="none" spc="0" dirty="0" err="1">
                <a:ln/>
                <a:solidFill>
                  <a:schemeClr val="accent4"/>
                </a:solidFill>
                <a:effectLst/>
              </a:rPr>
              <a:t>Sqlite</a:t>
            </a:r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 database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841B63A-7B10-17E2-406D-D58AAF79A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9443" y="3734816"/>
            <a:ext cx="11277600" cy="103506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667A485-A037-2322-D415-078694B0C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8274998"/>
            <a:ext cx="8969722" cy="198274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45596F8-F7E3-52C4-B619-A53CB69E603C}"/>
              </a:ext>
            </a:extLst>
          </p:cNvPr>
          <p:cNvSpPr/>
          <p:nvPr/>
        </p:nvSpPr>
        <p:spPr>
          <a:xfrm>
            <a:off x="3156857" y="7116199"/>
            <a:ext cx="546594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Cr</a:t>
            </a:r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eating table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9445A1-1F3B-32AC-97C7-5B03BCEC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-190500"/>
            <a:ext cx="180594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93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439400" y="5143500"/>
            <a:ext cx="7056192" cy="4351092"/>
            <a:chOff x="0" y="0"/>
            <a:chExt cx="1375000" cy="11774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5000" cy="1177418"/>
            </a:xfrm>
            <a:custGeom>
              <a:avLst/>
              <a:gdLst/>
              <a:ahLst/>
              <a:cxnLst/>
              <a:rect l="l" t="t" r="r" b="b"/>
              <a:pathLst>
                <a:path w="1375000" h="1177418">
                  <a:moveTo>
                    <a:pt x="48849" y="0"/>
                  </a:moveTo>
                  <a:lnTo>
                    <a:pt x="1326150" y="0"/>
                  </a:lnTo>
                  <a:cubicBezTo>
                    <a:pt x="1353129" y="0"/>
                    <a:pt x="1375000" y="21871"/>
                    <a:pt x="1375000" y="48849"/>
                  </a:cubicBezTo>
                  <a:lnTo>
                    <a:pt x="1375000" y="1128569"/>
                  </a:lnTo>
                  <a:cubicBezTo>
                    <a:pt x="1375000" y="1155548"/>
                    <a:pt x="1353129" y="1177418"/>
                    <a:pt x="1326150" y="1177418"/>
                  </a:cubicBezTo>
                  <a:lnTo>
                    <a:pt x="48849" y="1177418"/>
                  </a:lnTo>
                  <a:cubicBezTo>
                    <a:pt x="21871" y="1177418"/>
                    <a:pt x="0" y="1155548"/>
                    <a:pt x="0" y="1128569"/>
                  </a:cubicBezTo>
                  <a:lnTo>
                    <a:pt x="0" y="48849"/>
                  </a:lnTo>
                  <a:cubicBezTo>
                    <a:pt x="0" y="21871"/>
                    <a:pt x="21871" y="0"/>
                    <a:pt x="48849" y="0"/>
                  </a:cubicBezTo>
                  <a:close/>
                </a:path>
              </a:pathLst>
            </a:custGeom>
            <a:blipFill>
              <a:blip r:embed="rId2"/>
              <a:stretch>
                <a:fillRect l="-14142" r="-1414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803986" y="792408"/>
            <a:ext cx="16691606" cy="4128694"/>
            <a:chOff x="0" y="0"/>
            <a:chExt cx="1881944" cy="10008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81944" cy="1000806"/>
            </a:xfrm>
            <a:custGeom>
              <a:avLst/>
              <a:gdLst/>
              <a:ahLst/>
              <a:cxnLst/>
              <a:rect l="l" t="t" r="r" b="b"/>
              <a:pathLst>
                <a:path w="1881944" h="1000806">
                  <a:moveTo>
                    <a:pt x="60674" y="0"/>
                  </a:moveTo>
                  <a:lnTo>
                    <a:pt x="1821270" y="0"/>
                  </a:lnTo>
                  <a:cubicBezTo>
                    <a:pt x="1854780" y="0"/>
                    <a:pt x="1881944" y="27165"/>
                    <a:pt x="1881944" y="60674"/>
                  </a:cubicBezTo>
                  <a:lnTo>
                    <a:pt x="1881944" y="940132"/>
                  </a:lnTo>
                  <a:cubicBezTo>
                    <a:pt x="1881944" y="956223"/>
                    <a:pt x="1875552" y="971656"/>
                    <a:pt x="1864173" y="983035"/>
                  </a:cubicBezTo>
                  <a:cubicBezTo>
                    <a:pt x="1852795" y="994413"/>
                    <a:pt x="1837362" y="1000806"/>
                    <a:pt x="1821270" y="1000806"/>
                  </a:cubicBezTo>
                  <a:lnTo>
                    <a:pt x="60674" y="1000806"/>
                  </a:lnTo>
                  <a:cubicBezTo>
                    <a:pt x="27165" y="1000806"/>
                    <a:pt x="0" y="973641"/>
                    <a:pt x="0" y="940132"/>
                  </a:cubicBezTo>
                  <a:lnTo>
                    <a:pt x="0" y="60674"/>
                  </a:lnTo>
                  <a:cubicBezTo>
                    <a:pt x="0" y="27165"/>
                    <a:pt x="27165" y="0"/>
                    <a:pt x="6067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881944" cy="1067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3986" y="5163504"/>
            <a:ext cx="9025814" cy="4934215"/>
            <a:chOff x="0" y="0"/>
            <a:chExt cx="1881944" cy="8379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81944" cy="837959"/>
            </a:xfrm>
            <a:custGeom>
              <a:avLst/>
              <a:gdLst/>
              <a:ahLst/>
              <a:cxnLst/>
              <a:rect l="l" t="t" r="r" b="b"/>
              <a:pathLst>
                <a:path w="1881944" h="837959">
                  <a:moveTo>
                    <a:pt x="60674" y="0"/>
                  </a:moveTo>
                  <a:lnTo>
                    <a:pt x="1821270" y="0"/>
                  </a:lnTo>
                  <a:cubicBezTo>
                    <a:pt x="1854780" y="0"/>
                    <a:pt x="1881944" y="27165"/>
                    <a:pt x="1881944" y="60674"/>
                  </a:cubicBezTo>
                  <a:lnTo>
                    <a:pt x="1881944" y="777285"/>
                  </a:lnTo>
                  <a:cubicBezTo>
                    <a:pt x="1881944" y="810795"/>
                    <a:pt x="1854780" y="837959"/>
                    <a:pt x="1821270" y="837959"/>
                  </a:cubicBezTo>
                  <a:lnTo>
                    <a:pt x="60674" y="837959"/>
                  </a:lnTo>
                  <a:cubicBezTo>
                    <a:pt x="27165" y="837959"/>
                    <a:pt x="0" y="810795"/>
                    <a:pt x="0" y="777285"/>
                  </a:cubicBezTo>
                  <a:lnTo>
                    <a:pt x="0" y="60674"/>
                  </a:lnTo>
                  <a:cubicBezTo>
                    <a:pt x="0" y="27165"/>
                    <a:pt x="27165" y="0"/>
                    <a:pt x="6067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881944" cy="904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144000" y="841660"/>
            <a:ext cx="1662550" cy="38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51"/>
              </a:lnSpc>
              <a:spcBef>
                <a:spcPct val="0"/>
              </a:spcBef>
            </a:pPr>
            <a:r>
              <a:rPr lang="en-US" sz="225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00200" y="5555867"/>
            <a:ext cx="5883110" cy="46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IN" sz="3600" b="1" dirty="0">
                <a:solidFill>
                  <a:schemeClr val="bg1"/>
                </a:solidFill>
              </a:rPr>
              <a:t>Features of </a:t>
            </a:r>
            <a:r>
              <a:rPr lang="en-IN" sz="3600" b="1" dirty="0" err="1">
                <a:solidFill>
                  <a:schemeClr val="bg1"/>
                </a:solidFill>
              </a:rPr>
              <a:t>PyQt</a:t>
            </a:r>
            <a:endParaRPr lang="en-US" sz="3200"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43000" y="1109791"/>
            <a:ext cx="15163800" cy="4128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42"/>
              </a:lnSpc>
            </a:pPr>
            <a:r>
              <a:rPr lang="en-US" sz="3200" dirty="0" err="1">
                <a:solidFill>
                  <a:srgbClr val="FF0000"/>
                </a:solidFill>
              </a:rPr>
              <a:t>PyQt</a:t>
            </a:r>
            <a:r>
              <a:rPr lang="en-US" sz="3200" dirty="0">
                <a:solidFill>
                  <a:srgbClr val="FF0000"/>
                </a:solidFill>
              </a:rPr>
              <a:t> is a set of Python bindings for the Qt application framework. It is widely used to develop desktop applications with graphical user interfaces (GUIs). </a:t>
            </a:r>
            <a:r>
              <a:rPr lang="en-US" sz="3200" dirty="0" err="1">
                <a:solidFill>
                  <a:schemeClr val="bg1"/>
                </a:solidFill>
              </a:rPr>
              <a:t>PyQt</a:t>
            </a:r>
            <a:r>
              <a:rPr lang="en-US" sz="3200" dirty="0">
                <a:solidFill>
                  <a:schemeClr val="bg1"/>
                </a:solidFill>
              </a:rPr>
              <a:t> combines the power of Python with the robust capabilities of Qt, enabling developers to create cross-platform applications with ease.</a:t>
            </a:r>
          </a:p>
          <a:p>
            <a:pPr algn="l">
              <a:lnSpc>
                <a:spcPts val="6642"/>
              </a:lnSpc>
            </a:pPr>
            <a:r>
              <a:rPr lang="en-US" sz="3200" b="1" spc="-293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C18690-005B-5425-8037-08829D8ED286}"/>
              </a:ext>
            </a:extLst>
          </p:cNvPr>
          <p:cNvSpPr txBox="1"/>
          <p:nvPr/>
        </p:nvSpPr>
        <p:spPr>
          <a:xfrm>
            <a:off x="1213139" y="6287952"/>
            <a:ext cx="6635461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Cross-Platform Support: </a:t>
            </a:r>
            <a:r>
              <a:rPr lang="en-US" sz="2800" dirty="0">
                <a:solidFill>
                  <a:srgbClr val="00B050"/>
                </a:solidFill>
              </a:rPr>
              <a:t>Works on Windows, macOS, and Linux</a:t>
            </a:r>
            <a:r>
              <a:rPr lang="en-US" dirty="0">
                <a:solidFill>
                  <a:srgbClr val="00B050"/>
                </a:solidFill>
              </a:rPr>
              <a:t>.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Rich Widgets Library</a:t>
            </a:r>
            <a:r>
              <a:rPr lang="en-US" sz="2400" b="1" dirty="0">
                <a:solidFill>
                  <a:srgbClr val="00B050"/>
                </a:solidFill>
              </a:rPr>
              <a:t>:</a:t>
            </a:r>
            <a:r>
              <a:rPr lang="en-US" sz="2400" dirty="0">
                <a:solidFill>
                  <a:srgbClr val="00B050"/>
                </a:solidFill>
              </a:rPr>
              <a:t> Offers various widgets like buttons, tables, sliders, and more.</a:t>
            </a:r>
          </a:p>
          <a:p>
            <a:endParaRPr lang="en-US" sz="2400" dirty="0">
              <a:solidFill>
                <a:srgbClr val="00B050"/>
              </a:solidFill>
            </a:endParaRPr>
          </a:p>
          <a:p>
            <a:r>
              <a:rPr lang="en-IN" sz="2800" dirty="0" err="1">
                <a:solidFill>
                  <a:schemeClr val="bg1">
                    <a:lumMod val="95000"/>
                  </a:schemeClr>
                </a:solidFill>
              </a:rPr>
              <a:t>ignal</a:t>
            </a: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 and Slot Mechanism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2400" dirty="0">
              <a:solidFill>
                <a:srgbClr val="00B050"/>
              </a:solidFill>
            </a:endParaRPr>
          </a:p>
          <a:p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Integration with Qt Designer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2962520" y="1894724"/>
            <a:ext cx="4533071" cy="7599868"/>
            <a:chOff x="0" y="0"/>
            <a:chExt cx="702291" cy="11774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2291" cy="1177418"/>
            </a:xfrm>
            <a:custGeom>
              <a:avLst/>
              <a:gdLst/>
              <a:ahLst/>
              <a:cxnLst/>
              <a:rect l="l" t="t" r="r" b="b"/>
              <a:pathLst>
                <a:path w="702291" h="1177418">
                  <a:moveTo>
                    <a:pt x="95641" y="0"/>
                  </a:moveTo>
                  <a:lnTo>
                    <a:pt x="606650" y="0"/>
                  </a:lnTo>
                  <a:cubicBezTo>
                    <a:pt x="632016" y="0"/>
                    <a:pt x="656343" y="10076"/>
                    <a:pt x="674279" y="28013"/>
                  </a:cubicBezTo>
                  <a:cubicBezTo>
                    <a:pt x="692215" y="45949"/>
                    <a:pt x="702291" y="70275"/>
                    <a:pt x="702291" y="95641"/>
                  </a:cubicBezTo>
                  <a:lnTo>
                    <a:pt x="702291" y="1081777"/>
                  </a:lnTo>
                  <a:cubicBezTo>
                    <a:pt x="702291" y="1107143"/>
                    <a:pt x="692215" y="1131470"/>
                    <a:pt x="674279" y="1149406"/>
                  </a:cubicBezTo>
                  <a:cubicBezTo>
                    <a:pt x="656343" y="1167342"/>
                    <a:pt x="632016" y="1177418"/>
                    <a:pt x="606650" y="1177418"/>
                  </a:cubicBezTo>
                  <a:lnTo>
                    <a:pt x="95641" y="1177418"/>
                  </a:lnTo>
                  <a:cubicBezTo>
                    <a:pt x="70275" y="1177418"/>
                    <a:pt x="45949" y="1167342"/>
                    <a:pt x="28013" y="1149406"/>
                  </a:cubicBezTo>
                  <a:cubicBezTo>
                    <a:pt x="10076" y="1131470"/>
                    <a:pt x="0" y="1107143"/>
                    <a:pt x="0" y="1081777"/>
                  </a:cubicBezTo>
                  <a:lnTo>
                    <a:pt x="0" y="95641"/>
                  </a:lnTo>
                  <a:cubicBezTo>
                    <a:pt x="0" y="70275"/>
                    <a:pt x="10076" y="45949"/>
                    <a:pt x="28013" y="28013"/>
                  </a:cubicBezTo>
                  <a:cubicBezTo>
                    <a:pt x="45949" y="10076"/>
                    <a:pt x="70275" y="0"/>
                    <a:pt x="95641" y="0"/>
                  </a:cubicBezTo>
                  <a:close/>
                </a:path>
              </a:pathLst>
            </a:custGeom>
            <a:blipFill>
              <a:blip r:embed="rId2"/>
              <a:stretch>
                <a:fillRect l="-5954" r="-5954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74367" y="6912897"/>
            <a:ext cx="8656481" cy="2581695"/>
            <a:chOff x="0" y="0"/>
            <a:chExt cx="1881944" cy="9778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81944" cy="977888"/>
            </a:xfrm>
            <a:custGeom>
              <a:avLst/>
              <a:gdLst/>
              <a:ahLst/>
              <a:cxnLst/>
              <a:rect l="l" t="t" r="r" b="b"/>
              <a:pathLst>
                <a:path w="1881944" h="977888">
                  <a:moveTo>
                    <a:pt x="45506" y="0"/>
                  </a:moveTo>
                  <a:lnTo>
                    <a:pt x="1836439" y="0"/>
                  </a:lnTo>
                  <a:cubicBezTo>
                    <a:pt x="1848508" y="0"/>
                    <a:pt x="1860082" y="4794"/>
                    <a:pt x="1868616" y="13328"/>
                  </a:cubicBezTo>
                  <a:cubicBezTo>
                    <a:pt x="1877150" y="21862"/>
                    <a:pt x="1881944" y="33437"/>
                    <a:pt x="1881944" y="45506"/>
                  </a:cubicBezTo>
                  <a:lnTo>
                    <a:pt x="1881944" y="932382"/>
                  </a:lnTo>
                  <a:cubicBezTo>
                    <a:pt x="1881944" y="944451"/>
                    <a:pt x="1877150" y="956025"/>
                    <a:pt x="1868616" y="964559"/>
                  </a:cubicBezTo>
                  <a:cubicBezTo>
                    <a:pt x="1860082" y="973093"/>
                    <a:pt x="1848508" y="977888"/>
                    <a:pt x="1836439" y="977888"/>
                  </a:cubicBezTo>
                  <a:lnTo>
                    <a:pt x="45506" y="977888"/>
                  </a:lnTo>
                  <a:cubicBezTo>
                    <a:pt x="33437" y="977888"/>
                    <a:pt x="21862" y="973093"/>
                    <a:pt x="13328" y="964559"/>
                  </a:cubicBezTo>
                  <a:cubicBezTo>
                    <a:pt x="4794" y="956025"/>
                    <a:pt x="0" y="944451"/>
                    <a:pt x="0" y="932382"/>
                  </a:cubicBezTo>
                  <a:lnTo>
                    <a:pt x="0" y="45506"/>
                  </a:lnTo>
                  <a:cubicBezTo>
                    <a:pt x="0" y="33437"/>
                    <a:pt x="4794" y="21862"/>
                    <a:pt x="13328" y="13328"/>
                  </a:cubicBezTo>
                  <a:cubicBezTo>
                    <a:pt x="21862" y="4794"/>
                    <a:pt x="33437" y="0"/>
                    <a:pt x="4550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881944" cy="1044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408122" y="843874"/>
            <a:ext cx="1907082" cy="38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1"/>
              </a:lnSpc>
              <a:spcBef>
                <a:spcPct val="0"/>
              </a:spcBef>
            </a:pPr>
            <a:r>
              <a:rPr lang="en-US" sz="225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034325" y="841660"/>
            <a:ext cx="2224975" cy="38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51"/>
              </a:lnSpc>
              <a:spcBef>
                <a:spcPct val="0"/>
              </a:spcBef>
            </a:pPr>
            <a:r>
              <a:rPr lang="en-US" sz="225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74093" y="2373608"/>
            <a:ext cx="2563828" cy="42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6AB287-C06B-F777-6804-B4A77A05228D}"/>
              </a:ext>
            </a:extLst>
          </p:cNvPr>
          <p:cNvSpPr/>
          <p:nvPr/>
        </p:nvSpPr>
        <p:spPr>
          <a:xfrm>
            <a:off x="781523" y="379995"/>
            <a:ext cx="8907478" cy="21852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800" b="1" cap="none" spc="0" dirty="0" err="1">
                <a:ln/>
                <a:solidFill>
                  <a:schemeClr val="accent4"/>
                </a:solidFill>
                <a:effectLst/>
              </a:rPr>
              <a:t>Conecting</a:t>
            </a:r>
            <a:r>
              <a:rPr lang="en-US" sz="4800" b="1" cap="none" spc="0" dirty="0">
                <a:ln/>
                <a:solidFill>
                  <a:schemeClr val="accent4"/>
                </a:solidFill>
                <a:effectLst/>
              </a:rPr>
              <a:t> </a:t>
            </a:r>
            <a:r>
              <a:rPr lang="en-US" sz="4800" b="1" cap="none" spc="0" dirty="0" err="1">
                <a:ln/>
                <a:solidFill>
                  <a:schemeClr val="accent4"/>
                </a:solidFill>
                <a:effectLst/>
              </a:rPr>
              <a:t>pyqt</a:t>
            </a:r>
            <a:r>
              <a:rPr lang="en-US" sz="4800" b="1" cap="none" spc="0" dirty="0">
                <a:ln/>
                <a:solidFill>
                  <a:schemeClr val="accent4"/>
                </a:solidFill>
                <a:effectLst/>
              </a:rPr>
              <a:t> with python,</a:t>
            </a:r>
          </a:p>
          <a:p>
            <a:pPr algn="ctr"/>
            <a:r>
              <a:rPr lang="en-US" sz="4400" b="1" cap="none" spc="0" dirty="0">
                <a:ln/>
                <a:solidFill>
                  <a:schemeClr val="bg1">
                    <a:lumMod val="95000"/>
                  </a:schemeClr>
                </a:solidFill>
                <a:effectLst/>
              </a:rPr>
              <a:t>Convert a .</a:t>
            </a:r>
            <a:r>
              <a:rPr lang="en-US" sz="4400" b="1" cap="none" spc="0" dirty="0" err="1">
                <a:ln/>
                <a:solidFill>
                  <a:schemeClr val="bg1">
                    <a:lumMod val="95000"/>
                  </a:schemeClr>
                </a:solidFill>
                <a:effectLst/>
              </a:rPr>
              <a:t>ui</a:t>
            </a:r>
            <a:r>
              <a:rPr lang="en-US" sz="4400" b="1" cap="none" spc="0" dirty="0">
                <a:ln/>
                <a:solidFill>
                  <a:schemeClr val="bg1">
                    <a:lumMod val="95000"/>
                  </a:schemeClr>
                </a:solidFill>
                <a:effectLst/>
              </a:rPr>
              <a:t> file into a python script using the pyuic5 tool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4B5EFBE-BB23-CEC8-B44B-386638B18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36" y="2586775"/>
            <a:ext cx="8686514" cy="23749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D6F071-0749-3FF1-C152-E39CDF274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521" y="4983306"/>
            <a:ext cx="8231535" cy="98497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A9962C9-9D66-989F-9832-160ECC90F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057" y="379996"/>
            <a:ext cx="8656480" cy="95270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C02CC80-04FE-615E-9495-0A918C1009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66" y="6362700"/>
            <a:ext cx="8849578" cy="33079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3986" y="803986"/>
            <a:ext cx="449429" cy="449429"/>
          </a:xfrm>
          <a:custGeom>
            <a:avLst/>
            <a:gdLst/>
            <a:ahLst/>
            <a:cxnLst/>
            <a:rect l="l" t="t" r="r" b="b"/>
            <a:pathLst>
              <a:path w="449429" h="449429">
                <a:moveTo>
                  <a:pt x="0" y="0"/>
                </a:moveTo>
                <a:lnTo>
                  <a:pt x="449428" y="0"/>
                </a:lnTo>
                <a:lnTo>
                  <a:pt x="449428" y="449428"/>
                </a:lnTo>
                <a:lnTo>
                  <a:pt x="0" y="449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05502" y="768097"/>
            <a:ext cx="2685498" cy="845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1"/>
              </a:lnSpc>
              <a:spcBef>
                <a:spcPct val="0"/>
              </a:spcBef>
            </a:pPr>
            <a:r>
              <a:rPr lang="en-US" sz="2422" b="1" spc="-109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Library </a:t>
            </a:r>
            <a:r>
              <a:rPr lang="en-US" sz="2422" b="1" spc="-109" dirty="0" err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manajment</a:t>
            </a:r>
            <a:r>
              <a:rPr lang="en-US" sz="2422" b="1" spc="-109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system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86088" y="3094519"/>
            <a:ext cx="4981303" cy="42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E812F5C-5F3C-511F-0806-FC2EC656E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28" y="144158"/>
            <a:ext cx="17265886" cy="32659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FB20D0C-0E56-74C2-440F-EDBFD4D80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28" y="3628058"/>
            <a:ext cx="17265886" cy="28575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F5064C7-571C-3401-3A45-2AE649F08F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07" y="6956562"/>
            <a:ext cx="5126393" cy="32189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EB1CF70-A5AD-1BC8-B0A8-CB4C43E9E3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6923905"/>
            <a:ext cx="5334000" cy="321893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6BCF44A-D268-5CF9-9071-20B864F92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58600" y="6703568"/>
            <a:ext cx="5334000" cy="34392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806</Words>
  <Application>Microsoft Office PowerPoint</Application>
  <PresentationFormat>Custom</PresentationFormat>
  <Paragraphs>89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Modern Gradient Programmer Presentation</dc:title>
  <cp:lastModifiedBy>arpan maity</cp:lastModifiedBy>
  <cp:revision>2</cp:revision>
  <dcterms:created xsi:type="dcterms:W3CDTF">2006-08-16T00:00:00Z</dcterms:created>
  <dcterms:modified xsi:type="dcterms:W3CDTF">2024-12-11T05:27:25Z</dcterms:modified>
  <dc:identifier>DAGYxMfZAyI</dc:identifier>
</cp:coreProperties>
</file>